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1" r:id="rId3"/>
    <p:sldId id="272" r:id="rId4"/>
    <p:sldId id="263" r:id="rId5"/>
    <p:sldId id="290" r:id="rId6"/>
    <p:sldId id="291" r:id="rId7"/>
    <p:sldId id="288" r:id="rId8"/>
    <p:sldId id="289" r:id="rId9"/>
    <p:sldId id="269" r:id="rId10"/>
    <p:sldId id="273" r:id="rId11"/>
    <p:sldId id="274" r:id="rId12"/>
    <p:sldId id="28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61265" autoAdjust="0"/>
  </p:normalViewPr>
  <p:slideViewPr>
    <p:cSldViewPr>
      <p:cViewPr varScale="1">
        <p:scale>
          <a:sx n="102" d="100"/>
          <a:sy n="102" d="100"/>
        </p:scale>
        <p:origin x="28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11-Sep-24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11-Sep-24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11-Sep-24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11-Sep-24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11-Sep-24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11-Sep-24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11-Sep-24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11-Sep-24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ites.google.com/site/asifzaman3180/lecture-slid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asifzaman3180/lecture-slid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ICE 3161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0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9238" y="5943238"/>
            <a:ext cx="2909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Official Starting Date: April, 2024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BC0C87-84AB-A24B-BCE4-2DD3365E52AC}"/>
              </a:ext>
            </a:extLst>
          </p:cNvPr>
          <p:cNvSpPr txBox="1"/>
          <p:nvPr/>
        </p:nvSpPr>
        <p:spPr>
          <a:xfrm>
            <a:off x="1" y="4163685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(Session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2020-21)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4038C3-60A9-3645-8CB0-3ED6574F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8229600" cy="362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841" b="-795"/>
          <a:stretch/>
        </p:blipFill>
        <p:spPr>
          <a:xfrm>
            <a:off x="143759" y="237716"/>
            <a:ext cx="8390641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59" r="14982"/>
          <a:stretch/>
        </p:blipFill>
        <p:spPr>
          <a:xfrm>
            <a:off x="605279" y="3418176"/>
            <a:ext cx="7628641" cy="3403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51" y="76380"/>
            <a:ext cx="9067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South East Asia–Middle East–Western Europe </a:t>
            </a:r>
            <a:r>
              <a:rPr lang="en-US" sz="3200" b="1" dirty="0" smtClean="0"/>
              <a:t>4/5 </a:t>
            </a:r>
            <a:r>
              <a:rPr lang="en-US" sz="3200" b="1" dirty="0"/>
              <a:t>(SEA-ME-WE </a:t>
            </a:r>
            <a:r>
              <a:rPr lang="en-US" sz="3200" b="1" dirty="0" smtClean="0"/>
              <a:t>4/5</a:t>
            </a:r>
            <a:r>
              <a:rPr lang="en-US" sz="32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543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290713"/>
            <a:ext cx="12718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Your PC/📱 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3"/>
            <a:endCxn id="8" idx="1"/>
          </p:cNvCxnSpPr>
          <p:nvPr/>
        </p:nvCxnSpPr>
        <p:spPr>
          <a:xfrm flipV="1">
            <a:off x="1881487" y="2470666"/>
            <a:ext cx="1623713" cy="47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05200" y="2286000"/>
            <a:ext cx="13588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Wi-Fi Router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13" idx="1"/>
          </p:cNvCxnSpPr>
          <p:nvPr/>
        </p:nvCxnSpPr>
        <p:spPr>
          <a:xfrm flipV="1">
            <a:off x="4864034" y="2470666"/>
            <a:ext cx="1623713" cy="47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87747" y="2286000"/>
            <a:ext cx="998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Local ISP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6987083" y="2655332"/>
            <a:ext cx="23317" cy="9182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24600" y="3573544"/>
            <a:ext cx="138293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National Wide Network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73804" y="3712043"/>
            <a:ext cx="11359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IPX Gateway </a:t>
            </a:r>
          </a:p>
        </p:txBody>
      </p:sp>
      <p:cxnSp>
        <p:nvCxnSpPr>
          <p:cNvPr id="20" name="Straight Arrow Connector 19"/>
          <p:cNvCxnSpPr>
            <a:stCxn id="15" idx="1"/>
            <a:endCxn id="19" idx="3"/>
          </p:cNvCxnSpPr>
          <p:nvPr/>
        </p:nvCxnSpPr>
        <p:spPr>
          <a:xfrm flipH="1">
            <a:off x="5609706" y="4035209"/>
            <a:ext cx="7148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05481" y="3854541"/>
            <a:ext cx="19858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SEA-ME-WE 4/5</a:t>
            </a:r>
          </a:p>
        </p:txBody>
      </p:sp>
      <p:cxnSp>
        <p:nvCxnSpPr>
          <p:cNvPr id="25" name="Straight Arrow Connector 24"/>
          <p:cNvCxnSpPr>
            <a:endCxn id="24" idx="3"/>
          </p:cNvCxnSpPr>
          <p:nvPr/>
        </p:nvCxnSpPr>
        <p:spPr>
          <a:xfrm flipH="1" flipV="1">
            <a:off x="3691366" y="4039207"/>
            <a:ext cx="804434" cy="82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461104" y="4572000"/>
            <a:ext cx="1135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Internetwork Packet Exchange (IPX) </a:t>
            </a:r>
          </a:p>
        </p:txBody>
      </p:sp>
    </p:spTree>
    <p:extLst>
      <p:ext uri="{BB962C8B-B14F-4D97-AF65-F5344CB8AC3E}">
        <p14:creationId xmlns:p14="http://schemas.microsoft.com/office/powerpoint/2010/main" val="9792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67546"/>
            <a:ext cx="6080506" cy="61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Data Communication </a:t>
            </a:r>
            <a:endParaRPr lang="en-US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2057400"/>
            <a:ext cx="2833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What is Data???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524000" y="2551837"/>
            <a:ext cx="723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smtClean="0"/>
              <a:t>data</a:t>
            </a:r>
            <a:r>
              <a:rPr lang="en-US" sz="2800" dirty="0" smtClean="0"/>
              <a:t> </a:t>
            </a:r>
            <a:r>
              <a:rPr lang="en-US" sz="2800" dirty="0"/>
              <a:t>is a </a:t>
            </a:r>
            <a:r>
              <a:rPr lang="en-US" sz="2800" b="1" u="sng" dirty="0"/>
              <a:t>collection of </a:t>
            </a:r>
            <a:r>
              <a:rPr lang="en-US" sz="2800" b="1" u="sng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discrete or continuous values</a:t>
            </a:r>
            <a:r>
              <a:rPr lang="en-US" sz="2800" b="1" u="sng" dirty="0"/>
              <a:t> </a:t>
            </a:r>
            <a:r>
              <a:rPr lang="en-US" sz="2800" dirty="0" smtClean="0"/>
              <a:t>that: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convey</a:t>
            </a:r>
            <a:r>
              <a:rPr lang="en-US" sz="2800" dirty="0" smtClean="0"/>
              <a:t> </a:t>
            </a: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information</a:t>
            </a:r>
            <a:r>
              <a:rPr lang="en-US" sz="2800" dirty="0" smtClean="0"/>
              <a:t>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effectLst/>
              </a:rPr>
              <a:t>describing</a:t>
            </a: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>
                <a:effectLst/>
              </a:rPr>
              <a:t>the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quantity, quality, fact, statistics, </a:t>
            </a:r>
            <a:r>
              <a:rPr lang="en-US" sz="2800" dirty="0">
                <a:effectLst/>
              </a:rPr>
              <a:t>other basic units of meaning, </a:t>
            </a:r>
            <a:r>
              <a:rPr lang="en-US" sz="2800" dirty="0" smtClean="0">
                <a:effectLst/>
              </a:rPr>
              <a:t/>
            </a:r>
            <a:br>
              <a:rPr lang="en-US" sz="2800" dirty="0" smtClean="0">
                <a:effectLst/>
              </a:rPr>
            </a:b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 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effectLst/>
              </a:rPr>
              <a:t>simply</a:t>
            </a:r>
            <a:r>
              <a:rPr lang="en-US" sz="28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sequences of symbols </a:t>
            </a:r>
            <a:r>
              <a:rPr lang="en-US" sz="2800" dirty="0">
                <a:effectLst/>
              </a:rPr>
              <a:t>that may be further interpreted formally</a:t>
            </a:r>
            <a:r>
              <a:rPr lang="en-US" sz="28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964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533400"/>
            <a:ext cx="861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Data </a:t>
            </a:r>
            <a:r>
              <a:rPr lang="en-US" sz="2800" b="1" dirty="0" smtClean="0"/>
              <a:t>communications </a:t>
            </a:r>
            <a:r>
              <a:rPr lang="en-US" sz="2800" dirty="0"/>
              <a:t>are </a:t>
            </a:r>
            <a:endParaRPr lang="en-US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..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exchange of data between two devices </a:t>
            </a:r>
            <a:endParaRPr lang="en-US" sz="2800" dirty="0" smtClean="0">
              <a:solidFill>
                <a:srgbClr val="FF00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.. some form </a:t>
            </a:r>
            <a:r>
              <a:rPr lang="en-US" sz="2800" dirty="0"/>
              <a:t>of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transmission medium </a:t>
            </a:r>
            <a:r>
              <a:rPr lang="en-US" sz="2800" dirty="0" smtClean="0"/>
              <a:t>e.g. </a:t>
            </a:r>
            <a:r>
              <a:rPr lang="en-US" sz="2800" dirty="0"/>
              <a:t>a wire cable. </a:t>
            </a:r>
            <a:endParaRPr lang="en-US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 …., the </a:t>
            </a:r>
            <a:r>
              <a:rPr lang="en-US" sz="2800" dirty="0"/>
              <a:t>communicating devices must </a:t>
            </a:r>
            <a:endParaRPr lang="en-US" sz="2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be </a:t>
            </a:r>
            <a:r>
              <a:rPr lang="en-US" sz="2800" dirty="0"/>
              <a:t>part of a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communication system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 smtClean="0"/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combination  of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hardware</a:t>
            </a:r>
            <a:r>
              <a:rPr lang="en-US" sz="2800" dirty="0" smtClean="0"/>
              <a:t> </a:t>
            </a:r>
            <a:r>
              <a:rPr lang="en-US" sz="2800" dirty="0"/>
              <a:t>(physical equipment) and </a:t>
            </a:r>
            <a:endParaRPr lang="en-US" sz="2800" dirty="0" smtClean="0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software</a:t>
            </a:r>
            <a:r>
              <a:rPr lang="en-US" sz="2800" dirty="0" smtClean="0"/>
              <a:t> </a:t>
            </a:r>
            <a:r>
              <a:rPr lang="en-US" sz="2800" dirty="0"/>
              <a:t>(programs). </a:t>
            </a: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84048" y="2518559"/>
            <a:ext cx="83820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The effectiveness of a data communications system depends on four </a:t>
            </a:r>
            <a:r>
              <a:rPr lang="en-US" sz="2400" b="1" u="sng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fundamental characteristics</a:t>
            </a:r>
            <a:r>
              <a:rPr lang="en-US" sz="2400" dirty="0"/>
              <a:t>: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delivery,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accuracy,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timeliness, and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400" b="1" cap="small" dirty="0"/>
              <a:t>jitter.</a:t>
            </a:r>
          </a:p>
        </p:txBody>
      </p:sp>
    </p:spTree>
    <p:extLst>
      <p:ext uri="{BB962C8B-B14F-4D97-AF65-F5344CB8AC3E}">
        <p14:creationId xmlns:p14="http://schemas.microsoft.com/office/powerpoint/2010/main" val="1004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fundamental characteristics</a:t>
            </a:r>
            <a:endParaRPr lang="en-US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28800"/>
            <a:ext cx="8818894" cy="388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286000"/>
            <a:ext cx="7239000" cy="2286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295147" y="2583894"/>
            <a:ext cx="2258053" cy="382407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29400" y="3168192"/>
            <a:ext cx="2341894" cy="3830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3580377"/>
            <a:ext cx="838200" cy="229623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4495800"/>
            <a:ext cx="5863984" cy="3349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small" dirty="0"/>
              <a:t>C</a:t>
            </a:r>
            <a:r>
              <a:rPr lang="en-US" b="1" cap="small" dirty="0" smtClean="0"/>
              <a:t>omponents </a:t>
            </a:r>
            <a:r>
              <a:rPr lang="en-US" b="1" cap="small" dirty="0"/>
              <a:t>of </a:t>
            </a:r>
            <a:r>
              <a:rPr lang="en-US" b="1" cap="small" dirty="0" smtClean="0"/>
              <a:t>Data </a:t>
            </a:r>
            <a:r>
              <a:rPr lang="en-US" b="1" cap="small" dirty="0"/>
              <a:t>C</a:t>
            </a:r>
            <a:r>
              <a:rPr lang="en-US" b="1" cap="small" dirty="0" smtClean="0"/>
              <a:t>ommunication</a:t>
            </a:r>
            <a:endParaRPr lang="en-US" b="1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655538" cy="27305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1600" y="4572000"/>
            <a:ext cx="332841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+mj-lt"/>
              </a:rPr>
              <a:t>Message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Sender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Receiver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+mj-lt"/>
              </a:rPr>
              <a:t>Transmission </a:t>
            </a:r>
            <a:r>
              <a:rPr lang="en-US" sz="2400" dirty="0" smtClean="0">
                <a:latin typeface="+mj-lt"/>
              </a:rPr>
              <a:t>medium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Protocol</a:t>
            </a:r>
            <a:endParaRPr lang="en-US" sz="24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19600" y="414822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-Bold"/>
              </a:rPr>
              <a:t>Message.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message </a:t>
            </a:r>
            <a:r>
              <a:rPr lang="en-US" dirty="0">
                <a:latin typeface="Times-Roman"/>
              </a:rPr>
              <a:t>is the information (data) to be communicated. Popular</a:t>
            </a:r>
          </a:p>
          <a:p>
            <a:r>
              <a:rPr lang="en-US" dirty="0">
                <a:latin typeface="Times-Roman"/>
              </a:rPr>
              <a:t>forms of information include text, numbers, pictures, audio, and video.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67200" y="3882857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imes-Bold"/>
              </a:rPr>
              <a:t>Sender.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sender </a:t>
            </a:r>
            <a:r>
              <a:rPr lang="en-US" dirty="0">
                <a:latin typeface="Times-Roman"/>
              </a:rPr>
              <a:t>is the device that sends the data message. It can be a computer,</a:t>
            </a:r>
          </a:p>
          <a:p>
            <a:r>
              <a:rPr lang="en-US" dirty="0">
                <a:latin typeface="Times-Roman"/>
              </a:rPr>
              <a:t>workstation, telephone handset, video camera, and so on.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40738" y="1302186"/>
            <a:ext cx="45720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b="1" dirty="0">
                <a:latin typeface="Times-Bold"/>
              </a:rPr>
              <a:t>Receiver.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receiver </a:t>
            </a:r>
            <a:r>
              <a:rPr lang="en-US" dirty="0">
                <a:latin typeface="Times-Roman"/>
              </a:rPr>
              <a:t>is the device that receives the message. It can be a computer,</a:t>
            </a:r>
          </a:p>
          <a:p>
            <a:r>
              <a:rPr lang="en-US" dirty="0">
                <a:latin typeface="Times-Roman"/>
              </a:rPr>
              <a:t>workstation, telephone handset, television, and so on.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3336" y="392032"/>
            <a:ext cx="699706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imes-Bold"/>
              </a:rPr>
              <a:t>Transmission medium. </a:t>
            </a:r>
            <a:r>
              <a:rPr lang="en-US" dirty="0">
                <a:latin typeface="Times-Roman"/>
              </a:rPr>
              <a:t>The </a:t>
            </a:r>
            <a:r>
              <a:rPr lang="en-US" b="1" dirty="0">
                <a:latin typeface="Times-Bold"/>
              </a:rPr>
              <a:t>transmission medium </a:t>
            </a:r>
            <a:r>
              <a:rPr lang="en-US" dirty="0">
                <a:latin typeface="Times-Roman"/>
              </a:rPr>
              <a:t>is the physical path by </a:t>
            </a:r>
            <a:r>
              <a:rPr lang="en-US" dirty="0" smtClean="0">
                <a:latin typeface="Times-Roman"/>
              </a:rPr>
              <a:t>which </a:t>
            </a:r>
            <a:r>
              <a:rPr lang="en-US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-Roman"/>
              </a:rPr>
              <a:t>a </a:t>
            </a:r>
            <a:r>
              <a:rPr lang="en-US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-Roman"/>
              </a:rPr>
              <a:t>message travels from sender to receiver</a:t>
            </a:r>
            <a:r>
              <a:rPr lang="en-US" dirty="0">
                <a:latin typeface="Times-Roman"/>
              </a:rPr>
              <a:t>. </a:t>
            </a:r>
            <a:r>
              <a:rPr lang="en-US" dirty="0" smtClean="0">
                <a:latin typeface="Times-Roman"/>
              </a:rPr>
              <a:t/>
            </a:r>
            <a:br>
              <a:rPr lang="en-US" dirty="0" smtClean="0">
                <a:latin typeface="Times-Roman"/>
              </a:rPr>
            </a:br>
            <a:r>
              <a:rPr lang="en-US" dirty="0" smtClean="0">
                <a:latin typeface="Times-Roman"/>
              </a:rPr>
              <a:t>Some </a:t>
            </a:r>
            <a:r>
              <a:rPr lang="en-US" dirty="0">
                <a:latin typeface="Times-Roman"/>
              </a:rPr>
              <a:t>examples of transmission media</a:t>
            </a:r>
          </a:p>
          <a:p>
            <a:r>
              <a:rPr lang="en-US" dirty="0">
                <a:latin typeface="Times-Roman"/>
              </a:rPr>
              <a:t>include twisted-pair wire, coaxial cable, fiber-optic cable, and radio waves.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6286" y="2443244"/>
            <a:ext cx="335280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imes-Bold"/>
              </a:rPr>
              <a:t>Protocol. </a:t>
            </a:r>
            <a:r>
              <a:rPr lang="en-US" dirty="0">
                <a:latin typeface="Times-Roman"/>
              </a:rPr>
              <a:t>A protocol is a set of rules that govern data communications. </a:t>
            </a:r>
            <a:endParaRPr lang="en-US" dirty="0" smtClean="0">
              <a:latin typeface="Times-Roman"/>
            </a:endParaRPr>
          </a:p>
          <a:p>
            <a:r>
              <a:rPr lang="en-US" dirty="0" smtClean="0">
                <a:latin typeface="Times-Roman"/>
              </a:rPr>
              <a:t>It represents an </a:t>
            </a:r>
            <a:r>
              <a:rPr lang="en-US" dirty="0">
                <a:latin typeface="Times-Roman"/>
              </a:rPr>
              <a:t>agreement between the communicating devices. </a:t>
            </a:r>
            <a:endParaRPr lang="en-US" dirty="0" smtClean="0">
              <a:latin typeface="Times-Roman"/>
            </a:endParaRPr>
          </a:p>
          <a:p>
            <a:r>
              <a:rPr lang="en-US" dirty="0" smtClean="0">
                <a:latin typeface="Times-Roman"/>
              </a:rPr>
              <a:t>Without </a:t>
            </a:r>
            <a:r>
              <a:rPr lang="en-US" dirty="0">
                <a:latin typeface="Times-Roman"/>
              </a:rPr>
              <a:t>a protocol, </a:t>
            </a:r>
            <a:r>
              <a:rPr lang="en-US" dirty="0" smtClean="0">
                <a:latin typeface="Times-Roman"/>
              </a:rPr>
              <a:t>two devices </a:t>
            </a:r>
            <a:r>
              <a:rPr lang="en-US" dirty="0">
                <a:latin typeface="Times-Roman"/>
              </a:rPr>
              <a:t>may be connected but not communicating,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9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038856" y="1458496"/>
            <a:ext cx="5791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…text </a:t>
            </a:r>
            <a:r>
              <a:rPr lang="en-US" sz="2400" dirty="0">
                <a:latin typeface="+mj-lt"/>
              </a:rPr>
              <a:t>is represented as a bit pattern, 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a sequence of bits (0s </a:t>
            </a:r>
            <a:r>
              <a:rPr lang="en-US" sz="2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or 1s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)</a:t>
            </a:r>
            <a:r>
              <a:rPr lang="en-US" sz="2400" dirty="0">
                <a:latin typeface="+mj-lt"/>
              </a:rPr>
              <a:t>. </a:t>
            </a:r>
            <a:endParaRPr lang="en-US" sz="24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Different 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sets of bit patterns </a:t>
            </a:r>
            <a:r>
              <a:rPr lang="en-US" sz="2400" dirty="0">
                <a:latin typeface="+mj-lt"/>
              </a:rPr>
              <a:t>have been designed to represent text symbols. </a:t>
            </a:r>
            <a:r>
              <a:rPr lang="en-US" sz="2400" dirty="0" smtClean="0">
                <a:latin typeface="+mj-lt"/>
              </a:rPr>
              <a:t> - called </a:t>
            </a:r>
            <a:r>
              <a:rPr lang="en-US" sz="2400" dirty="0">
                <a:latin typeface="+mj-lt"/>
              </a:rPr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code</a:t>
            </a:r>
            <a:r>
              <a:rPr lang="en-US" sz="2400" b="1" dirty="0">
                <a:latin typeface="+mj-lt"/>
              </a:rPr>
              <a:t>, </a:t>
            </a:r>
            <a:endParaRPr lang="en-US" sz="2400" b="1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and </a:t>
            </a:r>
            <a:r>
              <a:rPr lang="en-US" sz="2400" dirty="0">
                <a:latin typeface="+mj-lt"/>
              </a:rPr>
              <a:t>the process of representing symbols </a:t>
            </a:r>
            <a:r>
              <a:rPr lang="en-US" sz="2400" dirty="0" smtClean="0">
                <a:latin typeface="+mj-lt"/>
              </a:rPr>
              <a:t>̶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+mj-lt"/>
              </a:rPr>
              <a:t>coding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+mj-lt"/>
              </a:rPr>
              <a:t>Unicode</a:t>
            </a:r>
            <a:r>
              <a:rPr lang="en-US" sz="2400" b="1" dirty="0">
                <a:latin typeface="+mj-lt"/>
              </a:rPr>
              <a:t>, </a:t>
            </a:r>
            <a:r>
              <a:rPr lang="en-US" sz="2400" dirty="0">
                <a:latin typeface="+mj-lt"/>
              </a:rPr>
              <a:t>which uses 32 bits to represent a symbol </a:t>
            </a:r>
            <a:r>
              <a:rPr lang="en-US" sz="2400" dirty="0" smtClean="0">
                <a:latin typeface="+mj-lt"/>
              </a:rPr>
              <a:t>or character </a:t>
            </a:r>
            <a:r>
              <a:rPr lang="en-US" sz="2400" dirty="0">
                <a:latin typeface="+mj-lt"/>
              </a:rPr>
              <a:t>used in any language in the world. </a:t>
            </a:r>
            <a:endParaRPr lang="en-US" sz="2400" dirty="0" smtClean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The </a:t>
            </a:r>
            <a:r>
              <a:rPr lang="en-US" sz="2400" b="1" dirty="0">
                <a:latin typeface="+mj-lt"/>
              </a:rPr>
              <a:t>American Standard Code for </a:t>
            </a:r>
            <a:r>
              <a:rPr lang="en-US" sz="2400" b="1" dirty="0" smtClean="0">
                <a:latin typeface="+mj-lt"/>
              </a:rPr>
              <a:t>Information Interchange </a:t>
            </a:r>
            <a:r>
              <a:rPr lang="en-US" sz="2400" b="1" dirty="0">
                <a:latin typeface="+mj-lt"/>
              </a:rPr>
              <a:t>(ASCII), </a:t>
            </a:r>
            <a:r>
              <a:rPr lang="en-US" sz="2400" dirty="0">
                <a:latin typeface="+mj-lt"/>
              </a:rPr>
              <a:t>developed some decades ago in the United States, </a:t>
            </a:r>
          </a:p>
        </p:txBody>
      </p:sp>
    </p:spTree>
    <p:extLst>
      <p:ext uri="{BB962C8B-B14F-4D97-AF65-F5344CB8AC3E}">
        <p14:creationId xmlns:p14="http://schemas.microsoft.com/office/powerpoint/2010/main" val="408903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200400" y="1776167"/>
            <a:ext cx="5791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Numbers are also represented by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bit patterns</a:t>
            </a:r>
            <a:r>
              <a:rPr lang="en-US" sz="2800" dirty="0">
                <a:solidFill>
                  <a:srgbClr val="FF0000"/>
                </a:solidFill>
              </a:rPr>
              <a:t>. </a:t>
            </a:r>
            <a:endParaRPr lang="en-US" sz="28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… </a:t>
            </a:r>
            <a:r>
              <a:rPr lang="en-US" sz="2800" dirty="0"/>
              <a:t>a code such as </a:t>
            </a:r>
            <a:r>
              <a:rPr lang="en-US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ASCII is not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</a:t>
            </a:r>
            <a:r>
              <a:rPr lang="en-US" sz="2800" dirty="0" smtClean="0"/>
              <a:t>o </a:t>
            </a:r>
            <a:r>
              <a:rPr lang="en-US" sz="2800" dirty="0"/>
              <a:t>represent numbers; the number is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directly converted to a binary </a:t>
            </a:r>
            <a:r>
              <a:rPr lang="en-US" sz="2800" dirty="0"/>
              <a:t>number to simplify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…mathematical </a:t>
            </a:r>
            <a:r>
              <a:rPr lang="en-US" sz="2800" dirty="0"/>
              <a:t>operations.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07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050356" y="1295400"/>
            <a:ext cx="60936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Images are also represented by bit patterns.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…an </a:t>
            </a:r>
            <a:r>
              <a:rPr lang="en-US" sz="2400" dirty="0"/>
              <a:t>image is </a:t>
            </a:r>
            <a:r>
              <a:rPr lang="en-US" sz="2400" dirty="0" smtClean="0"/>
              <a:t>composed of </a:t>
            </a:r>
            <a:r>
              <a:rPr lang="en-US" sz="2400" dirty="0"/>
              <a:t>a matrix of pixels (picture elements), where each pixel is a small dot. </a:t>
            </a:r>
            <a:r>
              <a:rPr lang="en-US" sz="2400" dirty="0" smtClean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several methods to represent color images. One method is called </a:t>
            </a:r>
            <a:r>
              <a:rPr lang="en-US" sz="2400" b="1" dirty="0" smtClean="0"/>
              <a:t>RGB</a:t>
            </a:r>
            <a:r>
              <a:rPr lang="en-US" sz="2400" dirty="0" smtClean="0"/>
              <a:t>, so </a:t>
            </a:r>
            <a:r>
              <a:rPr lang="en-US" sz="2400" dirty="0"/>
              <a:t>called because each color is made of a combination of three primary colors</a:t>
            </a:r>
            <a:r>
              <a:rPr lang="en-US" sz="2400" b="1" dirty="0"/>
              <a:t>: </a:t>
            </a:r>
            <a:r>
              <a:rPr lang="en-US" sz="2400" b="1" dirty="0" smtClean="0"/>
              <a:t>red, green</a:t>
            </a:r>
            <a:r>
              <a:rPr lang="en-US" sz="2400" b="1" dirty="0"/>
              <a:t>, and blue. </a:t>
            </a:r>
            <a:endParaRPr lang="en-US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intensity of each color is measured, and a bit pattern is assigned to it. Another method is called </a:t>
            </a:r>
            <a:r>
              <a:rPr lang="en-US" sz="2400" b="1" dirty="0"/>
              <a:t>YCM</a:t>
            </a:r>
            <a:r>
              <a:rPr lang="en-US" sz="2400" dirty="0"/>
              <a:t>, in which a color is made of a combination of </a:t>
            </a:r>
            <a:r>
              <a:rPr lang="en-US" sz="2400" dirty="0" smtClean="0"/>
              <a:t>three other </a:t>
            </a:r>
            <a:r>
              <a:rPr lang="en-US" sz="2400" dirty="0"/>
              <a:t>primary colors: </a:t>
            </a:r>
            <a:r>
              <a:rPr lang="en-US" sz="2400" b="1" dirty="0"/>
              <a:t>yellow, cyan, and magenta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4167673"/>
            <a:ext cx="5476875" cy="2105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46138"/>
            <a:ext cx="3390900" cy="2552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968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Text 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2720-FFD1-764D-AD8B-5E52320B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089E2-B8D2-E642-90D5-C42BFE13257D}"/>
              </a:ext>
            </a:extLst>
          </p:cNvPr>
          <p:cNvSpPr/>
          <p:nvPr/>
        </p:nvSpPr>
        <p:spPr>
          <a:xfrm>
            <a:off x="762000" y="5740294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https://sites.google.com/site/asifzaman3180/lecture-slides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EE78F-F2A2-FB4C-90B7-0320AFA0D8FE}"/>
              </a:ext>
            </a:extLst>
          </p:cNvPr>
          <p:cNvSpPr txBox="1"/>
          <p:nvPr/>
        </p:nvSpPr>
        <p:spPr>
          <a:xfrm>
            <a:off x="5281191" y="2686664"/>
            <a:ext cx="2641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Lesson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Text 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 smtClean="0"/>
              <a:t>Slides</a:t>
            </a:r>
            <a:endParaRPr lang="en-US" cap="smal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44" y="1434132"/>
            <a:ext cx="3147591" cy="37053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9200" y="5125339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Data </a:t>
            </a:r>
            <a:r>
              <a:rPr lang="en-US" b="1" dirty="0"/>
              <a:t>Communication and Networking, </a:t>
            </a:r>
            <a:endParaRPr lang="en-US" b="1" dirty="0" smtClean="0"/>
          </a:p>
          <a:p>
            <a:r>
              <a:rPr lang="en-US" b="1" dirty="0" smtClean="0"/>
              <a:t>5th </a:t>
            </a:r>
            <a:r>
              <a:rPr lang="en-US" b="1" dirty="0"/>
              <a:t>Edition, Behrouz A. </a:t>
            </a:r>
            <a:r>
              <a:rPr lang="en-US" b="1" dirty="0" err="1"/>
              <a:t>Forouzan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17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>
                <a:solidFill>
                  <a:srgbClr val="FF0000"/>
                </a:solidFill>
              </a:rPr>
              <a:t>audio</a:t>
            </a:r>
            <a:endParaRPr lang="en-US" sz="2400" b="1" cap="all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/>
              <a:t>video</a:t>
            </a:r>
            <a:r>
              <a:rPr lang="en-US" sz="2400" b="1" cap="all" dirty="0" smtClean="0"/>
              <a:t>.</a:t>
            </a:r>
            <a:endParaRPr lang="en-US" sz="2400" b="1" cap="all" dirty="0"/>
          </a:p>
        </p:txBody>
      </p:sp>
      <p:sp>
        <p:nvSpPr>
          <p:cNvPr id="5" name="Rectangle 4"/>
          <p:cNvSpPr/>
          <p:nvPr/>
        </p:nvSpPr>
        <p:spPr>
          <a:xfrm>
            <a:off x="3050356" y="1295400"/>
            <a:ext cx="60936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Audio refers to the </a:t>
            </a:r>
            <a:r>
              <a:rPr lang="en-US" sz="2400" b="1" dirty="0"/>
              <a:t>recording or broadcasting of sound or music</a:t>
            </a:r>
            <a:r>
              <a:rPr lang="en-US" sz="2400" dirty="0"/>
              <a:t>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Audio </a:t>
            </a:r>
            <a:r>
              <a:rPr lang="en-US" sz="2400" dirty="0"/>
              <a:t>is by </a:t>
            </a:r>
            <a:r>
              <a:rPr lang="en-US" sz="2400" dirty="0" smtClean="0"/>
              <a:t>nature different </a:t>
            </a:r>
            <a:r>
              <a:rPr lang="en-US" sz="2400" dirty="0"/>
              <a:t>from text, numbers, or images. It is continuous, not discrete.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Even </a:t>
            </a:r>
            <a:r>
              <a:rPr lang="en-US" sz="2400" dirty="0"/>
              <a:t>when </a:t>
            </a:r>
            <a:r>
              <a:rPr lang="en-US" sz="2400" dirty="0" smtClean="0"/>
              <a:t>we use </a:t>
            </a:r>
            <a:r>
              <a:rPr lang="en-US" sz="2400" dirty="0"/>
              <a:t>a microphone to change voice or music to an electric signal, we create a </a:t>
            </a:r>
            <a:r>
              <a:rPr lang="en-US" sz="2400" dirty="0" smtClean="0"/>
              <a:t>continuous signal</a:t>
            </a:r>
            <a:r>
              <a:rPr lang="en-US" sz="2400" dirty="0"/>
              <a:t>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43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Representation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752600"/>
            <a:ext cx="220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Text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Numbers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 smtClean="0"/>
              <a:t>audio</a:t>
            </a:r>
            <a:endParaRPr lang="en-US" sz="2400" b="1" cap="all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cap="all" dirty="0">
                <a:solidFill>
                  <a:srgbClr val="FF0000"/>
                </a:solidFill>
              </a:rPr>
              <a:t>video</a:t>
            </a:r>
            <a:r>
              <a:rPr lang="en-US" sz="2400" b="1" cap="all" dirty="0" smtClean="0">
                <a:solidFill>
                  <a:srgbClr val="FF0000"/>
                </a:solidFill>
              </a:rPr>
              <a:t>.</a:t>
            </a:r>
            <a:endParaRPr lang="en-US" sz="2400" b="1" cap="all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0356" y="1295400"/>
            <a:ext cx="60936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Video refers to the recording or broadcasting of a picture or movie.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Video </a:t>
            </a:r>
            <a:r>
              <a:rPr lang="en-US" sz="2400" dirty="0"/>
              <a:t>can either </a:t>
            </a:r>
            <a:r>
              <a:rPr lang="en-US" sz="2400" dirty="0" smtClean="0"/>
              <a:t>be produced </a:t>
            </a:r>
            <a:r>
              <a:rPr lang="en-US" sz="2400" dirty="0"/>
              <a:t>as a continuous entity (e.g., by a TV camera), or it can be a combination </a:t>
            </a:r>
            <a:r>
              <a:rPr lang="en-US" sz="2400" dirty="0" smtClean="0"/>
              <a:t>of images</a:t>
            </a:r>
            <a:r>
              <a:rPr lang="en-US" sz="2400" dirty="0"/>
              <a:t>, each a discrete entity, arranged to convey the idea of motion.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9996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Data Flow</a:t>
            </a:r>
            <a:endParaRPr lang="en-US" cap="smal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6" y="1688860"/>
            <a:ext cx="8503087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462703"/>
            <a:ext cx="8305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NETWORKS: 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b="1" dirty="0"/>
              <a:t>network </a:t>
            </a:r>
            <a:r>
              <a:rPr lang="en-US" sz="2400" dirty="0"/>
              <a:t>is the interconnection of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 set of devices </a:t>
            </a:r>
            <a:r>
              <a:rPr lang="en-US" sz="2400" dirty="0"/>
              <a:t>capable of </a:t>
            </a:r>
            <a:r>
              <a:rPr lang="en-US" sz="24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communication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device can be a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host</a:t>
            </a:r>
            <a:r>
              <a:rPr lang="en-US" sz="2400" dirty="0" smtClean="0"/>
              <a:t>: </a:t>
            </a:r>
            <a:r>
              <a:rPr lang="en-US" sz="2400" b="1" dirty="0" smtClean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end </a:t>
            </a:r>
            <a:r>
              <a:rPr lang="en-US" sz="2400" b="1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system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such </a:t>
            </a:r>
            <a:r>
              <a:rPr lang="en-US" sz="2400" dirty="0"/>
              <a:t>as </a:t>
            </a:r>
            <a:r>
              <a:rPr lang="en-US" sz="2400" dirty="0" smtClean="0"/>
              <a:t>a large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computer, desktop, laptop, workstation</a:t>
            </a:r>
            <a:r>
              <a:rPr lang="en-US" sz="2400" dirty="0"/>
              <a:t>, cellular phone, or security </a:t>
            </a:r>
            <a:r>
              <a:rPr lang="en-US" sz="2400" dirty="0" smtClean="0"/>
              <a:t>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device</a:t>
            </a:r>
            <a:r>
              <a:rPr lang="en-US" sz="2400" dirty="0" smtClean="0"/>
              <a:t> ….connecting </a:t>
            </a:r>
            <a:r>
              <a:rPr lang="en-US" sz="2400" dirty="0"/>
              <a:t>device such as a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router/ 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…</a:t>
            </a:r>
            <a:r>
              <a:rPr 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wired</a:t>
            </a:r>
            <a:r>
              <a:rPr lang="en-US" sz="2400" dirty="0" smtClean="0"/>
              <a:t> </a:t>
            </a:r>
            <a:r>
              <a:rPr lang="en-US" sz="2400" dirty="0"/>
              <a:t>or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wireless</a:t>
            </a:r>
            <a:r>
              <a:rPr lang="en-US" sz="2400" dirty="0"/>
              <a:t> transmission media such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959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</a:t>
            </a:r>
            <a:endParaRPr lang="en-US" cap="smal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network must be able to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meet a certain number </a:t>
            </a:r>
            <a:r>
              <a:rPr lang="en-US" sz="2400" dirty="0"/>
              <a:t>of criteria.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most important </a:t>
            </a:r>
            <a:r>
              <a:rPr lang="en-US" sz="2400" dirty="0" smtClean="0"/>
              <a:t>of these are:</a:t>
            </a:r>
          </a:p>
          <a:p>
            <a:pPr marL="1771650" lvl="3" indent="-457200">
              <a:buFont typeface="+mj-lt"/>
              <a:buAutoNum type="arabicPeriod"/>
            </a:pPr>
            <a:r>
              <a:rPr lang="en-US" sz="2400" dirty="0" smtClean="0"/>
              <a:t>Performance, </a:t>
            </a:r>
          </a:p>
          <a:p>
            <a:pPr marL="1771650" lvl="3" indent="-457200">
              <a:buFont typeface="+mj-lt"/>
              <a:buAutoNum type="arabicPeriod"/>
            </a:pPr>
            <a:r>
              <a:rPr lang="en-US" sz="2400" dirty="0" smtClean="0"/>
              <a:t>Reliability, </a:t>
            </a:r>
          </a:p>
          <a:p>
            <a:pPr marL="1771650" lvl="3" indent="-457200">
              <a:buFont typeface="+mj-lt"/>
              <a:buAutoNum type="arabicPeriod"/>
            </a:pPr>
            <a:r>
              <a:rPr lang="en-US" sz="2400" dirty="0"/>
              <a:t>a</a:t>
            </a:r>
            <a:r>
              <a:rPr lang="en-US" sz="2400" dirty="0" smtClean="0"/>
              <a:t>nd Security.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</a:t>
            </a:r>
            <a:r>
              <a:rPr lang="en-US" b="1" cap="small" dirty="0" smtClean="0"/>
              <a:t>Criteria: </a:t>
            </a:r>
            <a:r>
              <a:rPr lang="en-US" b="1" dirty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Performance</a:t>
            </a:r>
            <a:r>
              <a:rPr lang="en-US" sz="2400" dirty="0"/>
              <a:t> </a:t>
            </a:r>
            <a:r>
              <a:rPr lang="en-US" sz="2400" dirty="0" smtClean="0"/>
              <a:t>…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transit</a:t>
            </a:r>
            <a:r>
              <a:rPr lang="en-US" sz="2400" dirty="0" smtClean="0"/>
              <a:t> </a:t>
            </a:r>
            <a:r>
              <a:rPr lang="en-US" sz="2400" dirty="0"/>
              <a:t>time and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response</a:t>
            </a:r>
            <a:r>
              <a:rPr lang="en-US" sz="2400" dirty="0"/>
              <a:t> time.</a:t>
            </a:r>
          </a:p>
          <a:p>
            <a:pPr lvl="1"/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Transit</a:t>
            </a:r>
            <a:r>
              <a:rPr lang="en-US" sz="2400" dirty="0"/>
              <a:t> time is the amount of time required for a message to travel from </a:t>
            </a:r>
            <a:r>
              <a:rPr lang="en-US" sz="2400" u="sng" dirty="0"/>
              <a:t>one device </a:t>
            </a:r>
            <a:r>
              <a:rPr lang="en-US" sz="2400" u="sng" dirty="0" smtClean="0"/>
              <a:t>to another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Response</a:t>
            </a:r>
            <a:r>
              <a:rPr lang="en-US" sz="2400" dirty="0" smtClean="0"/>
              <a:t> </a:t>
            </a:r>
            <a:r>
              <a:rPr lang="en-US" sz="2400" dirty="0"/>
              <a:t>time is the elapsed time between </a:t>
            </a:r>
            <a:r>
              <a:rPr lang="en-US" sz="2400" u="sng" dirty="0"/>
              <a:t>an inquiry and a response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…factors: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number of </a:t>
            </a:r>
            <a:r>
              <a:rPr lang="en-US" sz="2400" dirty="0" smtClean="0"/>
              <a:t>users, 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type of transmission medium,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capabilities of the connected hardware, </a:t>
            </a:r>
            <a:endParaRPr lang="en-US" sz="2400" dirty="0" smtClean="0"/>
          </a:p>
          <a:p>
            <a:pPr lvl="1"/>
            <a:r>
              <a:rPr lang="en-US" sz="2400" dirty="0" smtClean="0"/>
              <a:t>and the efficiency </a:t>
            </a:r>
            <a:r>
              <a:rPr lang="en-US" sz="2400" dirty="0"/>
              <a:t>of the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5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Criteria: </a:t>
            </a:r>
            <a:r>
              <a:rPr lang="en-US" b="1" dirty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Performance is often evaluated by two networking metrics</a:t>
            </a:r>
            <a:r>
              <a:rPr lang="en-US" sz="2400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cap="small" dirty="0" smtClean="0"/>
              <a:t>throughput </a:t>
            </a:r>
            <a:r>
              <a:rPr lang="en-US" sz="2400" cap="small" dirty="0"/>
              <a:t>and </a:t>
            </a:r>
            <a:endParaRPr lang="en-US" sz="2400" cap="small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cap="small" dirty="0" smtClean="0"/>
              <a:t>delay</a:t>
            </a:r>
            <a:r>
              <a:rPr lang="en-US" sz="2400" b="1" cap="small" dirty="0"/>
              <a:t>.</a:t>
            </a:r>
          </a:p>
          <a:p>
            <a:r>
              <a:rPr lang="en-US" sz="2400" dirty="0"/>
              <a:t>We often need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more throughput </a:t>
            </a:r>
            <a:r>
              <a:rPr lang="en-US" sz="2400" dirty="0"/>
              <a:t>and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less delay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If we try to send more data to the network, we may increase </a:t>
            </a:r>
            <a:r>
              <a:rPr lang="en-US" sz="2400" dirty="0" smtClean="0"/>
              <a:t>throughput but </a:t>
            </a:r>
            <a:r>
              <a:rPr lang="en-US" sz="2400" dirty="0"/>
              <a:t>we increase the delay because of traffic congestion in the </a:t>
            </a:r>
            <a:r>
              <a:rPr lang="en-US" sz="2400" dirty="0" smtClean="0"/>
              <a:t>network.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9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Criteria: Reliability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Reliability</a:t>
            </a:r>
          </a:p>
          <a:p>
            <a:pPr lvl="1"/>
            <a:r>
              <a:rPr lang="en-US" sz="2400" dirty="0"/>
              <a:t>accuracy of </a:t>
            </a:r>
            <a:r>
              <a:rPr lang="en-US" sz="2400" dirty="0" smtClean="0"/>
              <a:t>delivery		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+</a:t>
            </a:r>
          </a:p>
          <a:p>
            <a:pPr lvl="1"/>
            <a:r>
              <a:rPr lang="en-US" sz="2400" dirty="0"/>
              <a:t>frequency </a:t>
            </a:r>
            <a:r>
              <a:rPr lang="en-US" sz="2400" dirty="0" smtClean="0"/>
              <a:t>of failure</a:t>
            </a:r>
            <a:r>
              <a:rPr lang="en-US" sz="2400" dirty="0"/>
              <a:t>,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time it takes a link to recover from a </a:t>
            </a:r>
            <a:r>
              <a:rPr lang="en-US" sz="2400" dirty="0" smtClean="0"/>
              <a:t>failure</a:t>
            </a:r>
            <a:endParaRPr lang="en-US" sz="2400" dirty="0"/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the network’s </a:t>
            </a:r>
            <a:r>
              <a:rPr lang="en-US" sz="2400" dirty="0" smtClean="0"/>
              <a:t>robustness (</a:t>
            </a:r>
            <a:r>
              <a:rPr lang="en-US" sz="2400" dirty="0" err="1" smtClean="0"/>
              <a:t>শক্তি</a:t>
            </a:r>
            <a:r>
              <a:rPr lang="en-US" sz="2400" dirty="0" smtClean="0"/>
              <a:t>) </a:t>
            </a:r>
            <a:r>
              <a:rPr lang="en-US" sz="2400" dirty="0" smtClean="0"/>
              <a:t>in a </a:t>
            </a:r>
            <a:r>
              <a:rPr lang="en-US" sz="2400" dirty="0" smtClean="0"/>
              <a:t>catastrophe (disaster).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7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Network Criteria: Security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Network security issues </a:t>
            </a:r>
            <a:r>
              <a:rPr lang="en-US" sz="2400" dirty="0" smtClean="0"/>
              <a:t>include:</a:t>
            </a:r>
          </a:p>
          <a:p>
            <a:pPr lvl="1"/>
            <a:r>
              <a:rPr lang="en-US" sz="2400" dirty="0" smtClean="0"/>
              <a:t>Protecting </a:t>
            </a:r>
            <a:r>
              <a:rPr lang="en-US" sz="2400" dirty="0"/>
              <a:t>data from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unauthorized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access</a:t>
            </a:r>
          </a:p>
          <a:p>
            <a:pPr lvl="1"/>
            <a:r>
              <a:rPr lang="en-US" sz="2400" dirty="0" smtClean="0"/>
              <a:t>Protecting data </a:t>
            </a:r>
            <a:r>
              <a:rPr lang="en-US" sz="2400" dirty="0"/>
              <a:t>from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damage</a:t>
            </a:r>
            <a:r>
              <a:rPr lang="en-US" sz="2400" dirty="0"/>
              <a:t> and </a:t>
            </a:r>
            <a:endParaRPr lang="en-US" sz="2400" dirty="0" smtClean="0"/>
          </a:p>
          <a:p>
            <a:pPr lvl="1"/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Development</a:t>
            </a:r>
            <a:r>
              <a:rPr lang="en-US" sz="2400" dirty="0" smtClean="0"/>
              <a:t> &amp;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implementing</a:t>
            </a:r>
            <a:r>
              <a:rPr lang="en-US" sz="2400" dirty="0"/>
              <a:t> </a:t>
            </a:r>
            <a:r>
              <a:rPr lang="en-US" sz="2400" u="sng" dirty="0"/>
              <a:t>policies</a:t>
            </a:r>
            <a:r>
              <a:rPr lang="en-US" sz="2400" dirty="0"/>
              <a:t> and </a:t>
            </a:r>
            <a:r>
              <a:rPr lang="en-US" sz="2400" u="sng" dirty="0"/>
              <a:t>procedures</a:t>
            </a:r>
            <a:r>
              <a:rPr lang="en-US" sz="2400" dirty="0"/>
              <a:t> </a:t>
            </a:r>
            <a:r>
              <a:rPr lang="en-US" sz="2400" dirty="0" smtClean="0"/>
              <a:t>for </a:t>
            </a:r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recovery</a:t>
            </a:r>
            <a:r>
              <a:rPr lang="en-US" sz="2400" dirty="0" smtClean="0"/>
              <a:t> </a:t>
            </a:r>
            <a:r>
              <a:rPr lang="en-US" sz="2400" dirty="0"/>
              <a:t>from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breaches</a:t>
            </a:r>
            <a:r>
              <a:rPr lang="en-US" sz="2400" dirty="0"/>
              <a:t> and 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data losses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64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Network Physical </a:t>
            </a:r>
            <a:r>
              <a:rPr lang="en-US" cap="small" dirty="0"/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Physical Structures - attributes</a:t>
            </a:r>
          </a:p>
          <a:p>
            <a:pPr lvl="1"/>
            <a:r>
              <a:rPr lang="en-US" sz="2400" dirty="0"/>
              <a:t>Type of </a:t>
            </a:r>
            <a:r>
              <a:rPr lang="en-US" sz="2400" dirty="0" smtClean="0"/>
              <a:t>Connection</a:t>
            </a:r>
          </a:p>
          <a:p>
            <a:pPr lvl="1"/>
            <a:r>
              <a:rPr lang="en-US" sz="2400" dirty="0" smtClean="0"/>
              <a:t>Physical </a:t>
            </a:r>
            <a:r>
              <a:rPr lang="en-US" sz="2400" dirty="0"/>
              <a:t>Topology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49" y="3429000"/>
            <a:ext cx="5715702" cy="24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4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66" y="1530838"/>
            <a:ext cx="8214468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E22B-201D-9946-BA08-4D65B4FD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66F8B6-209B-184F-841B-52A54DEA1173}"/>
              </a:ext>
            </a:extLst>
          </p:cNvPr>
          <p:cNvSpPr/>
          <p:nvPr/>
        </p:nvSpPr>
        <p:spPr>
          <a:xfrm>
            <a:off x="1143000" y="3333571"/>
            <a:ext cx="36576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9089E2-B8D2-E642-90D5-C42BFE13257D}"/>
              </a:ext>
            </a:extLst>
          </p:cNvPr>
          <p:cNvSpPr/>
          <p:nvPr/>
        </p:nvSpPr>
        <p:spPr>
          <a:xfrm>
            <a:off x="914400" y="916821"/>
            <a:ext cx="73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https://sites.google.com/site/asifzaman3180/lecture-slides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1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/>
              <a:t>Physical </a:t>
            </a:r>
            <a:r>
              <a:rPr lang="en-US" sz="2400" dirty="0" smtClean="0"/>
              <a:t>Topology: … </a:t>
            </a:r>
            <a:r>
              <a:rPr lang="en-US" sz="2400" dirty="0"/>
              <a:t>refers to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the way in which a network is laid out physically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dirty="0" smtClean="0"/>
              <a:t> of 30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52984" y="1066801"/>
            <a:ext cx="3021209" cy="1896830"/>
            <a:chOff x="252984" y="1066801"/>
            <a:chExt cx="3021209" cy="18968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19848"/>
            <a:stretch/>
          </p:blipFill>
          <p:spPr>
            <a:xfrm>
              <a:off x="252984" y="1066801"/>
              <a:ext cx="3021209" cy="153859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95400" y="2594299"/>
              <a:ext cx="160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Mesh Topology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85832" y="1308547"/>
            <a:ext cx="3361455" cy="1547460"/>
            <a:chOff x="3429000" y="1256477"/>
            <a:chExt cx="3361455" cy="15474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27229"/>
            <a:stretch/>
          </p:blipFill>
          <p:spPr>
            <a:xfrm>
              <a:off x="3429000" y="1256477"/>
              <a:ext cx="3361455" cy="105357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619956" y="2434605"/>
              <a:ext cx="1453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Star Topology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54667" y="3014038"/>
            <a:ext cx="5330577" cy="1514802"/>
            <a:chOff x="914400" y="3274130"/>
            <a:chExt cx="5330577" cy="15148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t="34033"/>
            <a:stretch/>
          </p:blipFill>
          <p:spPr>
            <a:xfrm>
              <a:off x="914400" y="3274130"/>
              <a:ext cx="5330577" cy="9461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902250" y="4419600"/>
              <a:ext cx="1419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Bus Topology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8600" y="4516648"/>
            <a:ext cx="4820312" cy="2086913"/>
            <a:chOff x="2209800" y="4727051"/>
            <a:chExt cx="4820312" cy="20869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4727051"/>
              <a:ext cx="4820312" cy="167936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962400" y="6444632"/>
              <a:ext cx="1544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Ring Topology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32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/>
              <a:t>ICE3161: COMMUNICATION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090"/>
          <a:stretch/>
        </p:blipFill>
        <p:spPr>
          <a:xfrm>
            <a:off x="0" y="2286000"/>
            <a:ext cx="9049215" cy="24956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672401"/>
            <a:ext cx="62849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COMMUNICATION ENGINEERING Lab: ???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8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827" y="2031112"/>
            <a:ext cx="5734345" cy="366413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 of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1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4648200" cy="58293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29000" y="609600"/>
            <a:ext cx="609600" cy="152400"/>
          </a:xfrm>
          <a:prstGeom prst="rect">
            <a:avLst/>
          </a:prstGeom>
          <a:solidFill>
            <a:srgbClr val="FF0000">
              <a:alpha val="1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1066800"/>
            <a:ext cx="838200" cy="381000"/>
          </a:xfrm>
          <a:prstGeom prst="rect">
            <a:avLst/>
          </a:prstGeom>
          <a:solidFill>
            <a:srgbClr val="FF0000">
              <a:alpha val="19000"/>
            </a:srgb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of 30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19" y="3124201"/>
            <a:ext cx="6737696" cy="24702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879"/>
          <a:stretch/>
        </p:blipFill>
        <p:spPr>
          <a:xfrm>
            <a:off x="1287919" y="1088814"/>
            <a:ext cx="6820251" cy="20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The Learning Pyramid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of 30</a:t>
            </a:r>
            <a:endParaRPr lang="en-US" dirty="0"/>
          </a:p>
        </p:txBody>
      </p:sp>
      <p:sp>
        <p:nvSpPr>
          <p:cNvPr id="6" name="object 2"/>
          <p:cNvSpPr>
            <a:spLocks noChangeArrowheads="1"/>
          </p:cNvSpPr>
          <p:nvPr/>
        </p:nvSpPr>
        <p:spPr bwMode="auto">
          <a:xfrm>
            <a:off x="2590800" y="1600200"/>
            <a:ext cx="4645025" cy="422433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2840-DD58-C84A-80CC-20EA9047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30</a:t>
            </a:r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78C6C80-E875-3343-8540-118BB6E7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623" y="1676400"/>
            <a:ext cx="8229600" cy="385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48425C-1278-8A4C-842D-9897567A48D2}"/>
              </a:ext>
            </a:extLst>
          </p:cNvPr>
          <p:cNvSpPr txBox="1"/>
          <p:nvPr/>
        </p:nvSpPr>
        <p:spPr>
          <a:xfrm>
            <a:off x="2911366" y="6232634"/>
            <a:ext cx="390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https://www.submarinecablemap.com/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cap="small" dirty="0" smtClean="0"/>
              <a:t>The Internet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0781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29361</TotalTime>
  <Words>1089</Words>
  <Application>Microsoft Office PowerPoint</Application>
  <PresentationFormat>On-screen Show (4:3)</PresentationFormat>
  <Paragraphs>196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Times New Roman</vt:lpstr>
      <vt:lpstr>Times-Bold</vt:lpstr>
      <vt:lpstr>Times-Roman</vt:lpstr>
      <vt:lpstr>Office Theme</vt:lpstr>
      <vt:lpstr>PowerPoint Presentation</vt:lpstr>
      <vt:lpstr>Text Books</vt:lpstr>
      <vt:lpstr>PowerPoint Presentation</vt:lpstr>
      <vt:lpstr>ICE3161: COMMUNICATION ENGINEERING</vt:lpstr>
      <vt:lpstr>PowerPoint Presentation</vt:lpstr>
      <vt:lpstr>PowerPoint Presentation</vt:lpstr>
      <vt:lpstr>PowerPoint Presentation</vt:lpstr>
      <vt:lpstr>The Learning Pyramid</vt:lpstr>
      <vt:lpstr>The Internet</vt:lpstr>
      <vt:lpstr>PowerPoint Presentation</vt:lpstr>
      <vt:lpstr>PowerPoint Presentation</vt:lpstr>
      <vt:lpstr>PowerPoint Presentation</vt:lpstr>
      <vt:lpstr>Data Communication </vt:lpstr>
      <vt:lpstr>PowerPoint Presentation</vt:lpstr>
      <vt:lpstr>fundamental characteristics</vt:lpstr>
      <vt:lpstr>Components of Data Communication</vt:lpstr>
      <vt:lpstr>Data Representation</vt:lpstr>
      <vt:lpstr>Data Representation</vt:lpstr>
      <vt:lpstr>Data Representation</vt:lpstr>
      <vt:lpstr>Data Representation</vt:lpstr>
      <vt:lpstr>Data Representation</vt:lpstr>
      <vt:lpstr>Data Flow</vt:lpstr>
      <vt:lpstr>Network</vt:lpstr>
      <vt:lpstr>Network Criteria</vt:lpstr>
      <vt:lpstr>Network Criteria: Performance</vt:lpstr>
      <vt:lpstr>Network Criteria: Performance</vt:lpstr>
      <vt:lpstr>Network Criteria: Reliability</vt:lpstr>
      <vt:lpstr>Network Criteria: Security</vt:lpstr>
      <vt:lpstr>Network Physical Structures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841</cp:revision>
  <cp:lastPrinted>2017-11-05T03:12:43Z</cp:lastPrinted>
  <dcterms:created xsi:type="dcterms:W3CDTF">2006-08-16T00:00:00Z</dcterms:created>
  <dcterms:modified xsi:type="dcterms:W3CDTF">2024-09-11T04:43:18Z</dcterms:modified>
</cp:coreProperties>
</file>